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Old Standard TT"/>
      <p:regular r:id="rId51"/>
      <p:bold r:id="rId52"/>
      <p: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C1808E-54DF-452B-8243-5173E66D1339}">
  <a:tblStyle styleId="{E0C1808E-54DF-452B-8243-5173E66D1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OldStandardT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OldStandardTT-italic.fntdata"/><Relationship Id="rId52" Type="http://schemas.openxmlformats.org/officeDocument/2006/relationships/font" Target="fonts/OldStandardTT-bold.fntdata"/><Relationship Id="rId11" Type="http://schemas.openxmlformats.org/officeDocument/2006/relationships/slide" Target="slides/slide3.xml"/><Relationship Id="rId55" Type="http://schemas.openxmlformats.org/officeDocument/2006/relationships/font" Target="fonts/RobotoMono-bold.fntdata"/><Relationship Id="rId10" Type="http://schemas.openxmlformats.org/officeDocument/2006/relationships/slide" Target="slides/slide2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5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cb5d0bcc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cb5d0bcc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b5d0bcc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bcb5d0bcc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cb5d0bcc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bcb5d0bcc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b5d0bcc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bcb5d0bcc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cb5d0bcc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cb5d0bcc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cb5d0bcc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bcb5d0bcc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cb5d0bcc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bcb5d0bcc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cb5d0bcc2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cb5d0bcc2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cb5d0bcc2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cb5d0bcc2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b5d0bcc2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b5d0bcc2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b5d0bcc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b5d0bcc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cb5d0bcc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cb5d0bcc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cb5d0bcc2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cb5d0bcc2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cb5d0bcc2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cb5d0bcc2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cb5d0bcc2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cb5d0bcc2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cb5d0bcc2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cb5d0bcc2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cb5d0bcc2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cb5d0bcc2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cb5d0bcc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cb5d0bcc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cb5d0bcc2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cb5d0bcc2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cb5d0bcc2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cb5d0bcc2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cb5d0bcc2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cb5d0bcc2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cb5d0bcc2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cb5d0bcc2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cb5d0bcc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cb5d0bcc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cb5d0bcc2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cb5d0bcc2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cb5d0bcc2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cb5d0bcc2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cb5d0bcc2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cb5d0bcc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cb5d0bcc2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cb5d0bcc2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cb5d0bcc2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cb5d0bcc2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cb5d0bcc2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cb5d0bcc2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cb5d0bcc2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cb5d0bcc2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cb5d0bcc2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cb5d0bcc2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cb5d0bcc2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cb5d0bcc2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cb5d0bcc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cb5d0bcc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cb5d0bcc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cb5d0bcc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cb5d0bcc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cb5d0bcc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cb5d0bcc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cb5d0bcc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cb5d0bcc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cb5d0bcc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7" name="Google Shape;207;p47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sp>
        <p:nvSpPr>
          <p:cNvPr id="208" name="Google Shape;208;p47"/>
          <p:cNvSpPr txBox="1"/>
          <p:nvPr/>
        </p:nvSpPr>
        <p:spPr>
          <a:xfrm>
            <a:off x="382700" y="35491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+"/>
            </a:pPr>
            <a:r>
              <a:rPr lang="ru" sz="1800">
                <a:solidFill>
                  <a:srgbClr val="FF0000"/>
                </a:solidFill>
              </a:rPr>
              <a:t>Проблема: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нет информации о порядке слов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800" y="2029975"/>
            <a:ext cx="4763358" cy="1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362"/>
            <a:ext cx="8839200" cy="204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1" name="Google Shape;2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9300"/>
            <a:ext cx="8839199" cy="223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7" name="Google Shape;2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588"/>
            <a:ext cx="8276052" cy="3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0"/>
          <p:cNvSpPr txBox="1"/>
          <p:nvPr/>
        </p:nvSpPr>
        <p:spPr>
          <a:xfrm>
            <a:off x="77600" y="4735625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https://github.com/girafe-ai/ml-mipt/blob/master/week0_08_extra_texts/ml-mipt_Fall_2019_Lecture08_WordVectors.pdf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Коллокация</a:t>
            </a:r>
            <a:endParaRPr/>
          </a:p>
        </p:txBody>
      </p:sp>
      <p:sp>
        <p:nvSpPr>
          <p:cNvPr id="234" name="Google Shape;234;p51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N-грамма</a:t>
            </a:r>
            <a:r>
              <a:rPr lang="ru" sz="1800">
                <a:solidFill>
                  <a:srgbClr val="434343"/>
                </a:solidFill>
              </a:rPr>
              <a:t> - последовательность из N слов,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Коллокация</a:t>
            </a:r>
            <a:r>
              <a:rPr lang="ru" sz="1800">
                <a:solidFill>
                  <a:srgbClr val="434343"/>
                </a:solidFill>
              </a:rPr>
              <a:t> - сочетание слов, не обязательно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50" y="2269400"/>
            <a:ext cx="4892754" cy="26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sp>
        <p:nvSpPr>
          <p:cNvPr id="241" name="Google Shape;241;p52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Скользящие окно фиксированной длины: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5" y="2337775"/>
            <a:ext cx="4824475" cy="1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pic>
        <p:nvPicPr>
          <p:cNvPr id="248" name="Google Shape;2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10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More clever way: context embeddings</a:t>
            </a:r>
            <a:endParaRPr/>
          </a:p>
        </p:txBody>
      </p:sp>
      <p:sp>
        <p:nvSpPr>
          <p:cNvPr id="254" name="Google Shape;254;p54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Let’s consider words that can fit in the gaps: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Marie rode a </a:t>
            </a:r>
            <a:r>
              <a:rPr b="1" lang="ru"/>
              <a:t>______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ru"/>
              <a:t>______ </a:t>
            </a:r>
            <a:r>
              <a:rPr lang="ru"/>
              <a:t>wheel was punctured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The </a:t>
            </a:r>
            <a:r>
              <a:rPr b="1" lang="ru"/>
              <a:t>______ </a:t>
            </a:r>
            <a:r>
              <a:rPr lang="ru"/>
              <a:t>has a beautiful white frame</a:t>
            </a:r>
            <a:endParaRPr/>
          </a:p>
        </p:txBody>
      </p:sp>
      <p:graphicFrame>
        <p:nvGraphicFramePr>
          <p:cNvPr id="255" name="Google Shape;255;p54"/>
          <p:cNvGraphicFramePr/>
          <p:nvPr/>
        </p:nvGraphicFramePr>
        <p:xfrm>
          <a:off x="405525" y="292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{E0C1808E-54DF-452B-8243-5173E66D1339}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Horse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5"/>
          <p:cNvSpPr txBox="1"/>
          <p:nvPr>
            <p:ph idx="1" type="body"/>
          </p:nvPr>
        </p:nvSpPr>
        <p:spPr>
          <a:xfrm>
            <a:off x="406375" y="206757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1</a:t>
            </a:r>
            <a:r>
              <a:rPr lang="ru"/>
              <a:t>) = [12,       1,       0,      10,     5,...]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horse     ride   wheel   roof    hair   breed</a:t>
            </a:r>
            <a:endParaRPr/>
          </a:p>
        </p:txBody>
      </p:sp>
      <p:cxnSp>
        <p:nvCxnSpPr>
          <p:cNvPr id="262" name="Google Shape;262;p55"/>
          <p:cNvCxnSpPr/>
          <p:nvPr/>
        </p:nvCxnSpPr>
        <p:spPr>
          <a:xfrm flipH="1" rot="10800000">
            <a:off x="1915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55"/>
          <p:cNvCxnSpPr/>
          <p:nvPr/>
        </p:nvCxnSpPr>
        <p:spPr>
          <a:xfrm flipH="1" rot="10800000">
            <a:off x="2699400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55"/>
          <p:cNvCxnSpPr/>
          <p:nvPr/>
        </p:nvCxnSpPr>
        <p:spPr>
          <a:xfrm flipH="1" rot="10800000">
            <a:off x="3367188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55"/>
          <p:cNvCxnSpPr/>
          <p:nvPr/>
        </p:nvCxnSpPr>
        <p:spPr>
          <a:xfrm flipH="1" rot="10800000">
            <a:off x="40349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55"/>
          <p:cNvCxnSpPr/>
          <p:nvPr/>
        </p:nvCxnSpPr>
        <p:spPr>
          <a:xfrm flipH="1" rot="10800000">
            <a:off x="466142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55"/>
          <p:cNvCxnSpPr/>
          <p:nvPr/>
        </p:nvCxnSpPr>
        <p:spPr>
          <a:xfrm flipH="1" rot="10800000">
            <a:off x="5287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55"/>
          <p:cNvSpPr txBox="1"/>
          <p:nvPr/>
        </p:nvSpPr>
        <p:spPr>
          <a:xfrm>
            <a:off x="311700" y="1189250"/>
            <a:ext cx="8451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Let’s take into account words meanings in some way: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v(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)[ j ] = count(co-occurrences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 with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>
                <a:solidFill>
                  <a:schemeClr val="dk2"/>
                </a:solidFill>
              </a:rPr>
              <a:t> </a:t>
            </a:r>
            <a:r>
              <a:rPr lang="ru" sz="1800">
                <a:solidFill>
                  <a:schemeClr val="dk2"/>
                </a:solidFill>
              </a:rPr>
              <a:t>in dataset)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9" name="Google Shape;269;p55"/>
          <p:cNvSpPr txBox="1"/>
          <p:nvPr>
            <p:ph idx="1" type="body"/>
          </p:nvPr>
        </p:nvSpPr>
        <p:spPr>
          <a:xfrm>
            <a:off x="406375" y="319842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2</a:t>
            </a:r>
            <a:r>
              <a:rPr lang="ru"/>
              <a:t>) = [20,    10,       0,      0,       1,...]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car         ride   wheel   roof    hair   breed</a:t>
            </a:r>
            <a:endParaRPr/>
          </a:p>
        </p:txBody>
      </p:sp>
      <p:cxnSp>
        <p:nvCxnSpPr>
          <p:cNvPr id="270" name="Google Shape;270;p55"/>
          <p:cNvCxnSpPr/>
          <p:nvPr/>
        </p:nvCxnSpPr>
        <p:spPr>
          <a:xfrm flipH="1" rot="10800000">
            <a:off x="1915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55"/>
          <p:cNvCxnSpPr/>
          <p:nvPr/>
        </p:nvCxnSpPr>
        <p:spPr>
          <a:xfrm flipH="1" rot="10800000">
            <a:off x="2699400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55"/>
          <p:cNvCxnSpPr/>
          <p:nvPr/>
        </p:nvCxnSpPr>
        <p:spPr>
          <a:xfrm flipH="1" rot="10800000">
            <a:off x="3367188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55"/>
          <p:cNvCxnSpPr/>
          <p:nvPr/>
        </p:nvCxnSpPr>
        <p:spPr>
          <a:xfrm flipH="1" rot="10800000">
            <a:off x="40349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55"/>
          <p:cNvCxnSpPr/>
          <p:nvPr/>
        </p:nvCxnSpPr>
        <p:spPr>
          <a:xfrm flipH="1" rot="10800000">
            <a:off x="466142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55"/>
          <p:cNvCxnSpPr/>
          <p:nvPr/>
        </p:nvCxnSpPr>
        <p:spPr>
          <a:xfrm flipH="1" rot="10800000">
            <a:off x="5287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311700" y="11524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v(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)[ j ] = count(co-occurrences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 with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/>
              <a:t> </a:t>
            </a:r>
            <a:r>
              <a:rPr lang="ru"/>
              <a:t>in dataset)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p56"/>
          <p:cNvSpPr/>
          <p:nvPr/>
        </p:nvSpPr>
        <p:spPr>
          <a:xfrm>
            <a:off x="2809925" y="2319300"/>
            <a:ext cx="462900" cy="21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6"/>
          <p:cNvSpPr/>
          <p:nvPr/>
        </p:nvSpPr>
        <p:spPr>
          <a:xfrm>
            <a:off x="5676075" y="2670300"/>
            <a:ext cx="462900" cy="14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56"/>
          <p:cNvCxnSpPr/>
          <p:nvPr/>
        </p:nvCxnSpPr>
        <p:spPr>
          <a:xfrm flipH="1" rot="10800000">
            <a:off x="3483100" y="3350975"/>
            <a:ext cx="1819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56"/>
          <p:cNvSpPr txBox="1"/>
          <p:nvPr/>
        </p:nvSpPr>
        <p:spPr>
          <a:xfrm>
            <a:off x="3809100" y="3025350"/>
            <a:ext cx="16170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Dimensional reduction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1421500" y="3151350"/>
            <a:ext cx="1030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v(word) =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7" name="Google Shape;287;p56"/>
          <p:cNvSpPr txBox="1"/>
          <p:nvPr/>
        </p:nvSpPr>
        <p:spPr>
          <a:xfrm rot="-5400000">
            <a:off x="2264000" y="3022925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[12, 1, 2, 0, 5,…]</a:t>
            </a:r>
            <a:endParaRPr/>
          </a:p>
        </p:txBody>
      </p:sp>
      <p:sp>
        <p:nvSpPr>
          <p:cNvPr id="288" name="Google Shape;288;p56"/>
          <p:cNvSpPr txBox="1"/>
          <p:nvPr/>
        </p:nvSpPr>
        <p:spPr>
          <a:xfrm rot="-5400000">
            <a:off x="5135450" y="2906700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[5, 5, 4, 3,…]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</a:t>
            </a:r>
            <a:r>
              <a:rPr lang="ru" sz="2400"/>
              <a:t>Natural Language Processing</a:t>
            </a:r>
            <a:r>
              <a:rPr lang="ru"/>
              <a:t>?</a:t>
            </a:r>
            <a:endParaRPr/>
          </a:p>
        </p:txBody>
      </p:sp>
      <p:sp>
        <p:nvSpPr>
          <p:cNvPr id="153" name="Google Shape;153;p39"/>
          <p:cNvSpPr txBox="1"/>
          <p:nvPr/>
        </p:nvSpPr>
        <p:spPr>
          <a:xfrm>
            <a:off x="1057800" y="2571750"/>
            <a:ext cx="7028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nlp = linguistic + machine_learning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7"/>
          <p:cNvSpPr txBox="1"/>
          <p:nvPr>
            <p:ph idx="1" type="body"/>
          </p:nvPr>
        </p:nvSpPr>
        <p:spPr>
          <a:xfrm>
            <a:off x="311700" y="140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Проблемы: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редкие слова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требуются много вычислительных ресурсов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при изменении датасета требуются новые вычисления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</a:t>
            </a:r>
            <a:r>
              <a:rPr lang="ru"/>
              <a:t>ingular value decomposition</a:t>
            </a:r>
            <a:endParaRPr/>
          </a:p>
        </p:txBody>
      </p:sp>
      <p:pic>
        <p:nvPicPr>
          <p:cNvPr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25" y="1702325"/>
            <a:ext cx="65304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8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25" y="1853825"/>
            <a:ext cx="6785699" cy="18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sp>
        <p:nvSpPr>
          <p:cNvPr id="314" name="Google Shape;314;p60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0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0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0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18" name="Google Shape;318;p60"/>
          <p:cNvCxnSpPr>
            <a:stCxn id="317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0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20" name="Google Shape;320;p60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60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22" name="Google Shape;322;p60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0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0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25" name="Google Shape;325;p60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6" name="Google Shape;326;p60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0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8" name="Google Shape;328;p60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31" name="Google Shape;331;p60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60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33" name="Google Shape;333;p60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4" name="Google Shape;334;p60"/>
          <p:cNvCxnSpPr>
            <a:stCxn id="333" idx="1"/>
            <a:endCxn id="324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60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6" name="Google Shape;336;p60"/>
          <p:cNvCxnSpPr>
            <a:stCxn id="335" idx="2"/>
            <a:endCxn id="329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60"/>
          <p:cNvCxnSpPr>
            <a:stCxn id="338" idx="3"/>
            <a:endCxn id="316" idx="3"/>
          </p:cNvCxnSpPr>
          <p:nvPr/>
        </p:nvCxnSpPr>
        <p:spPr>
          <a:xfrm flipH="1" rot="10800000">
            <a:off x="1589350" y="2230775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4" y="2803600"/>
            <a:ext cx="1277826" cy="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/>
              <a:t>Pointwise mutual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1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1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1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1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49" name="Google Shape;349;p61"/>
          <p:cNvCxnSpPr>
            <a:stCxn id="348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61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51" name="Google Shape;351;p61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61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53" name="Google Shape;353;p61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1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56" name="Google Shape;356;p61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62" name="Google Shape;362;p61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1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64" name="Google Shape;364;p61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5" name="Google Shape;365;p61"/>
          <p:cNvCxnSpPr>
            <a:stCxn id="364" idx="1"/>
            <a:endCxn id="355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61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7" name="Google Shape;367;p61"/>
          <p:cNvCxnSpPr>
            <a:stCxn id="366" idx="2"/>
            <a:endCxn id="360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0" y="2803600"/>
            <a:ext cx="1199550" cy="315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61"/>
          <p:cNvCxnSpPr>
            <a:stCxn id="368" idx="3"/>
            <a:endCxn id="347" idx="3"/>
          </p:cNvCxnSpPr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Latent semantic analysis</a:t>
            </a:r>
            <a:endParaRPr/>
          </a:p>
        </p:txBody>
      </p:sp>
      <p:sp>
        <p:nvSpPr>
          <p:cNvPr id="375" name="Google Shape;375;p62"/>
          <p:cNvSpPr/>
          <p:nvPr/>
        </p:nvSpPr>
        <p:spPr>
          <a:xfrm>
            <a:off x="1747375" y="213542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/>
          <p:nvPr/>
        </p:nvSpPr>
        <p:spPr>
          <a:xfrm>
            <a:off x="1747400" y="214595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/>
          <p:nvPr/>
        </p:nvSpPr>
        <p:spPr>
          <a:xfrm rot="-5400000">
            <a:off x="1487025" y="292682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 txBox="1"/>
          <p:nvPr/>
        </p:nvSpPr>
        <p:spPr>
          <a:xfrm>
            <a:off x="148575" y="198830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document</a:t>
            </a:r>
            <a:endParaRPr/>
          </a:p>
        </p:txBody>
      </p:sp>
      <p:cxnSp>
        <p:nvCxnSpPr>
          <p:cNvPr id="379" name="Google Shape;379;p62"/>
          <p:cNvCxnSpPr>
            <a:stCxn id="378" idx="3"/>
          </p:cNvCxnSpPr>
          <p:nvPr/>
        </p:nvCxnSpPr>
        <p:spPr>
          <a:xfrm>
            <a:off x="1190175" y="220385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62"/>
          <p:cNvSpPr txBox="1"/>
          <p:nvPr/>
        </p:nvSpPr>
        <p:spPr>
          <a:xfrm>
            <a:off x="2044425" y="4266125"/>
            <a:ext cx="8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</a:t>
            </a:r>
            <a:r>
              <a:rPr lang="ru"/>
              <a:t>word</a:t>
            </a:r>
            <a:endParaRPr/>
          </a:p>
        </p:txBody>
      </p:sp>
      <p:cxnSp>
        <p:nvCxnSpPr>
          <p:cNvPr id="381" name="Google Shape;381;p62"/>
          <p:cNvCxnSpPr/>
          <p:nvPr/>
        </p:nvCxnSpPr>
        <p:spPr>
          <a:xfrm rot="10800000">
            <a:off x="2348175" y="3990013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62"/>
          <p:cNvSpPr txBox="1"/>
          <p:nvPr/>
        </p:nvSpPr>
        <p:spPr>
          <a:xfrm>
            <a:off x="3724825" y="263402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83" name="Google Shape;383;p62"/>
          <p:cNvSpPr/>
          <p:nvPr/>
        </p:nvSpPr>
        <p:spPr>
          <a:xfrm>
            <a:off x="4440100" y="209472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"/>
          <p:cNvSpPr/>
          <p:nvPr/>
        </p:nvSpPr>
        <p:spPr>
          <a:xfrm>
            <a:off x="4440100" y="22038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2"/>
          <p:cNvSpPr txBox="1"/>
          <p:nvPr/>
        </p:nvSpPr>
        <p:spPr>
          <a:xfrm>
            <a:off x="4134750" y="204620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</a:t>
            </a:r>
            <a:endParaRPr/>
          </a:p>
        </p:txBody>
      </p:sp>
      <p:sp>
        <p:nvSpPr>
          <p:cNvPr id="386" name="Google Shape;386;p62"/>
          <p:cNvSpPr txBox="1"/>
          <p:nvPr/>
        </p:nvSpPr>
        <p:spPr>
          <a:xfrm>
            <a:off x="51974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7" name="Google Shape;387;p62"/>
          <p:cNvSpPr/>
          <p:nvPr/>
        </p:nvSpPr>
        <p:spPr>
          <a:xfrm>
            <a:off x="5639225" y="269775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64702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9" name="Google Shape;389;p62"/>
          <p:cNvSpPr/>
          <p:nvPr/>
        </p:nvSpPr>
        <p:spPr>
          <a:xfrm rot="-5400000">
            <a:off x="7483050" y="213735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/>
          <p:nvPr/>
        </p:nvSpPr>
        <p:spPr>
          <a:xfrm rot="-5400000">
            <a:off x="6827825" y="29571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6959375" y="334082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92" name="Google Shape;392;p62"/>
          <p:cNvCxnSpPr/>
          <p:nvPr/>
        </p:nvCxnSpPr>
        <p:spPr>
          <a:xfrm>
            <a:off x="5660225" y="270477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2"/>
          <p:cNvSpPr txBox="1"/>
          <p:nvPr/>
        </p:nvSpPr>
        <p:spPr>
          <a:xfrm>
            <a:off x="3672275" y="241940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4944975" y="139830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document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5" name="Google Shape;395;p62"/>
          <p:cNvCxnSpPr>
            <a:stCxn id="394" idx="1"/>
            <a:endCxn id="385" idx="3"/>
          </p:cNvCxnSpPr>
          <p:nvPr/>
        </p:nvCxnSpPr>
        <p:spPr>
          <a:xfrm flipH="1">
            <a:off x="4565775" y="161385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2"/>
          <p:cNvSpPr txBox="1"/>
          <p:nvPr/>
        </p:nvSpPr>
        <p:spPr>
          <a:xfrm>
            <a:off x="7100625" y="182940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7" name="Google Shape;397;p62"/>
          <p:cNvCxnSpPr>
            <a:stCxn id="396" idx="2"/>
            <a:endCxn id="390" idx="3"/>
          </p:cNvCxnSpPr>
          <p:nvPr/>
        </p:nvCxnSpPr>
        <p:spPr>
          <a:xfrm flipH="1">
            <a:off x="7127625" y="219750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5" y="2889646"/>
            <a:ext cx="1388350" cy="298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62"/>
          <p:cNvCxnSpPr/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текстов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00" y="1558425"/>
            <a:ext cx="2857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0" y="2356875"/>
            <a:ext cx="3393375" cy="2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</a:t>
            </a:r>
            <a:endParaRPr/>
          </a:p>
        </p:txBody>
      </p:sp>
      <p:pic>
        <p:nvPicPr>
          <p:cNvPr id="159" name="Google Shape;1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125"/>
            <a:ext cx="5777749" cy="3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983" y="124700"/>
            <a:ext cx="4925843" cy="2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 txBox="1"/>
          <p:nvPr/>
        </p:nvSpPr>
        <p:spPr>
          <a:xfrm>
            <a:off x="65750" y="4789500"/>
            <a:ext cx="63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https://arxiv.org/pdf/1905.06196.pdf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75" y="2644425"/>
            <a:ext cx="3217075" cy="18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300" y="3043925"/>
            <a:ext cx="3479975" cy="15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 сценария в диалоговой системе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25" y="2975900"/>
            <a:ext cx="3260925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классификации текстов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Классические методы</a:t>
            </a:r>
            <a:endParaRPr/>
          </a:p>
        </p:txBody>
      </p:sp>
      <p:sp>
        <p:nvSpPr>
          <p:cNvPr id="462" name="Google Shape;462;p7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Признаки: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Bag of Words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Tf-Idf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Embeddings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3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cxnSp>
        <p:nvCxnSpPr>
          <p:cNvPr id="470" name="Google Shape;470;p73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73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73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73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73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73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73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77" name="Google Shape;477;p73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73"/>
          <p:cNvCxnSpPr>
            <a:stCxn id="477" idx="0"/>
            <a:endCxn id="468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73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cxnSp>
        <p:nvCxnSpPr>
          <p:cNvPr id="480" name="Google Shape;480;p73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73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2" name="Google Shape;482;p73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  <p:sp>
        <p:nvSpPr>
          <p:cNvPr id="483" name="Google Shape;483;p73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89" name="Google Shape;489;p74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74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74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74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74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74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74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74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97" name="Google Shape;497;p74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74"/>
          <p:cNvCxnSpPr>
            <a:stCxn id="497" idx="0"/>
            <a:endCxn id="489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74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11700" y="1152475"/>
            <a:ext cx="2676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Когда имеем малое количество данных</a:t>
            </a:r>
            <a:endParaRPr/>
          </a:p>
        </p:txBody>
      </p:sp>
      <p:sp>
        <p:nvSpPr>
          <p:cNvPr id="501" name="Google Shape;501;p74"/>
          <p:cNvSpPr txBox="1"/>
          <p:nvPr/>
        </p:nvSpPr>
        <p:spPr>
          <a:xfrm>
            <a:off x="6876700" y="3262350"/>
            <a:ext cx="2135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pre-trained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02" name="Google Shape;502;p74"/>
          <p:cNvCxnSpPr/>
          <p:nvPr/>
        </p:nvCxnSpPr>
        <p:spPr>
          <a:xfrm flipH="1">
            <a:off x="5828675" y="3536150"/>
            <a:ext cx="989100" cy="25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74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74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sp>
        <p:nvSpPr>
          <p:cNvPr id="505" name="Google Shape;505;p74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  <p:sp>
        <p:nvSpPr>
          <p:cNvPr id="507" name="Google Shape;507;p74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</a:t>
            </a:r>
            <a:endParaRPr/>
          </a:p>
        </p:txBody>
      </p:sp>
      <p:pic>
        <p:nvPicPr>
          <p:cNvPr id="513" name="Google Shape;5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50" y="184975"/>
            <a:ext cx="6244976" cy="48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/>
        </p:nvSpPr>
        <p:spPr>
          <a:xfrm>
            <a:off x="7065300" y="4631525"/>
            <a:ext cx="17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Zhang et al., 2015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Предобработка текста</a:t>
            </a:r>
            <a:endParaRPr/>
          </a:p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Токенизация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Нормализация 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Лемматизация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Удаление слов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Стоп-слова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Неинформативные слова, шаблоны</a:t>
            </a:r>
            <a:endParaRPr/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63" y="299300"/>
            <a:ext cx="3741975" cy="22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76" y="2506650"/>
            <a:ext cx="4287500" cy="233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idx="1" type="body"/>
          </p:nvPr>
        </p:nvSpPr>
        <p:spPr>
          <a:xfrm>
            <a:off x="311700" y="763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Классификация текста: жанр, автор текста и т.п.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Исправление опечаток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Ранжирования поисковой выдачи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Генерация текста, картинки по тексту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Машинный перевод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Диалоговые системы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Суммаризация текста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Примеры задач NLP</a:t>
            </a:r>
            <a:endParaRPr/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524" y="337925"/>
            <a:ext cx="2294776" cy="4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Выделение признаков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Какое компьютерное представление слов может быть?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Простой способ: one-hot encoding</a:t>
            </a:r>
            <a:endParaRPr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200"/>
            <a:ext cx="58400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One-hot encoding</a:t>
            </a: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395850" y="19837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Проблемы: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вектора не отображают значения слов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 установить меру близости между словами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большой размер векторов при малом количестве содержимой информации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pic>
        <p:nvPicPr>
          <p:cNvPr id="201" name="Google Shape;2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25" y="1725175"/>
            <a:ext cx="4490975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